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8" r:id="rId1"/>
  </p:sldMasterIdLst>
  <p:sldIdLst>
    <p:sldId id="256" r:id="rId2"/>
    <p:sldId id="261" r:id="rId3"/>
    <p:sldId id="260" r:id="rId4"/>
    <p:sldId id="257" r:id="rId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7719546-E712-4E7B-A5B1-3AB1C17700CF}" v="2" dt="2023-09-24T21:55:30.129"/>
    <p1510:client id="{D4329708-6B12-6C43-8139-E573B09ECB06}" v="45" dt="2023-09-25T00:07:05.95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4610"/>
  </p:normalViewPr>
  <p:slideViewPr>
    <p:cSldViewPr snapToGrid="0">
      <p:cViewPr varScale="1">
        <p:scale>
          <a:sx n="116" d="100"/>
          <a:sy n="116" d="100"/>
        </p:scale>
        <p:origin x="416"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presProps" Target="presProps.xml"/><Relationship Id="rId5" Type="http://schemas.openxmlformats.org/officeDocument/2006/relationships/slide" Target="slides/slide4.xml"/><Relationship Id="rId10"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B674CB-3709-4ACF-BB61-29ADEA3D41BE}"/>
              </a:ext>
            </a:extLst>
          </p:cNvPr>
          <p:cNvSpPr>
            <a:spLocks noGrp="1"/>
          </p:cNvSpPr>
          <p:nvPr>
            <p:ph type="ctrTitle"/>
          </p:nvPr>
        </p:nvSpPr>
        <p:spPr>
          <a:xfrm>
            <a:off x="1524000" y="1033272"/>
            <a:ext cx="9144000" cy="2478024"/>
          </a:xfrm>
        </p:spPr>
        <p:txBody>
          <a:bodyPr lIns="0" tIns="0" rIns="0" bIns="0" anchor="b">
            <a:noAutofit/>
          </a:bodyPr>
          <a:lstStyle>
            <a:lvl1pPr algn="ctr">
              <a:defRPr sz="4000" spc="750" baseline="0"/>
            </a:lvl1pPr>
          </a:lstStyle>
          <a:p>
            <a:r>
              <a:rPr lang="en-US" dirty="0"/>
              <a:t>Click to edit Master title style</a:t>
            </a:r>
          </a:p>
        </p:txBody>
      </p:sp>
      <p:sp>
        <p:nvSpPr>
          <p:cNvPr id="3" name="Subtitle 2">
            <a:extLst>
              <a:ext uri="{FF2B5EF4-FFF2-40B4-BE49-F238E27FC236}">
                <a16:creationId xmlns:a16="http://schemas.microsoft.com/office/drawing/2014/main" id="{E06DA6BE-9B64-48FC-92D1-EF0D426A3974}"/>
              </a:ext>
            </a:extLst>
          </p:cNvPr>
          <p:cNvSpPr>
            <a:spLocks noGrp="1"/>
          </p:cNvSpPr>
          <p:nvPr>
            <p:ph type="subTitle" idx="1"/>
          </p:nvPr>
        </p:nvSpPr>
        <p:spPr>
          <a:xfrm>
            <a:off x="1524000" y="3822192"/>
            <a:ext cx="9144000" cy="1435608"/>
          </a:xfrm>
        </p:spPr>
        <p:txBody>
          <a:bodyPr lIns="0" tIns="0" rIns="0" bIns="0">
            <a:normAutofit/>
          </a:bodyPr>
          <a:lstStyle>
            <a:lvl1pPr marL="0" indent="0" algn="ctr">
              <a:lnSpc>
                <a:spcPct val="150000"/>
              </a:lnSpc>
              <a:buNone/>
              <a:defRPr sz="1600" cap="all" spc="60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B083AE59-8E21-449F-86DA-5BE297010864}"/>
              </a:ext>
            </a:extLst>
          </p:cNvPr>
          <p:cNvSpPr>
            <a:spLocks noGrp="1"/>
          </p:cNvSpPr>
          <p:nvPr>
            <p:ph type="dt" sz="half" idx="10"/>
          </p:nvPr>
        </p:nvSpPr>
        <p:spPr/>
        <p:txBody>
          <a:bodyPr/>
          <a:lstStyle/>
          <a:p>
            <a:fld id="{655A5808-3B61-48CC-92EF-85AC2E0DFA56}" type="datetime2">
              <a:rPr lang="en-US" smtClean="0"/>
              <a:t>Thursday, September 21, 2023</a:t>
            </a:fld>
            <a:endParaRPr lang="en-US"/>
          </a:p>
        </p:txBody>
      </p:sp>
      <p:sp>
        <p:nvSpPr>
          <p:cNvPr id="5" name="Footer Placeholder 4">
            <a:extLst>
              <a:ext uri="{FF2B5EF4-FFF2-40B4-BE49-F238E27FC236}">
                <a16:creationId xmlns:a16="http://schemas.microsoft.com/office/drawing/2014/main" id="{4E8CCD60-9970-49FD-8254-21154BAA1E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CC0A488-07A7-42F9-B1DF-68545B75417D}"/>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13621118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9DC3B6-2D75-4EC4-9120-88DCE0EA61A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74B06CB-A0FE-4499-B674-90C8C281A55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E7FD700-765A-4DE6-A8EC-9D9D92FCBB42}"/>
              </a:ext>
            </a:extLst>
          </p:cNvPr>
          <p:cNvSpPr>
            <a:spLocks noGrp="1"/>
          </p:cNvSpPr>
          <p:nvPr>
            <p:ph type="dt" sz="half" idx="10"/>
          </p:nvPr>
        </p:nvSpPr>
        <p:spPr/>
        <p:txBody>
          <a:bodyPr/>
          <a:lstStyle/>
          <a:p>
            <a:fld id="{735E98AF-4574-4509-BF7A-519ACD5BF826}" type="datetime2">
              <a:rPr lang="en-US" smtClean="0"/>
              <a:t>Thursday, September 21, 2023</a:t>
            </a:fld>
            <a:endParaRPr lang="en-US"/>
          </a:p>
        </p:txBody>
      </p:sp>
      <p:sp>
        <p:nvSpPr>
          <p:cNvPr id="5" name="Footer Placeholder 4">
            <a:extLst>
              <a:ext uri="{FF2B5EF4-FFF2-40B4-BE49-F238E27FC236}">
                <a16:creationId xmlns:a16="http://schemas.microsoft.com/office/drawing/2014/main" id="{0C4664EC-C4B1-4D14-9ED3-14C6CCBFFC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FDF5526-E518-4133-9F44-D812576C1092}"/>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34011609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5F62998-15B1-4CA8-8C60-7801001F8060}"/>
              </a:ext>
            </a:extLst>
          </p:cNvPr>
          <p:cNvSpPr>
            <a:spLocks noGrp="1"/>
          </p:cNvSpPr>
          <p:nvPr>
            <p:ph type="title" orient="vert"/>
          </p:nvPr>
        </p:nvSpPr>
        <p:spPr>
          <a:xfrm>
            <a:off x="8724900" y="838899"/>
            <a:ext cx="2628900" cy="4849301"/>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111AE278-0885-4594-AB09-120344C7D882}"/>
              </a:ext>
            </a:extLst>
          </p:cNvPr>
          <p:cNvSpPr>
            <a:spLocks noGrp="1"/>
          </p:cNvSpPr>
          <p:nvPr>
            <p:ph type="body" orient="vert" idx="1"/>
          </p:nvPr>
        </p:nvSpPr>
        <p:spPr>
          <a:xfrm>
            <a:off x="849235" y="838900"/>
            <a:ext cx="7723265" cy="48493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5B850CC-FB43-4988-8D4E-9C54C20185B4}"/>
              </a:ext>
            </a:extLst>
          </p:cNvPr>
          <p:cNvSpPr>
            <a:spLocks noGrp="1"/>
          </p:cNvSpPr>
          <p:nvPr>
            <p:ph type="dt" sz="half" idx="10"/>
          </p:nvPr>
        </p:nvSpPr>
        <p:spPr/>
        <p:txBody>
          <a:bodyPr/>
          <a:lstStyle/>
          <a:p>
            <a:fld id="{93DD97D4-9636-490F-85D0-E926C2B6F3B1}" type="datetime2">
              <a:rPr lang="en-US" smtClean="0"/>
              <a:t>Thursday, September 21, 2023</a:t>
            </a:fld>
            <a:endParaRPr lang="en-US"/>
          </a:p>
        </p:txBody>
      </p:sp>
      <p:sp>
        <p:nvSpPr>
          <p:cNvPr id="5" name="Footer Placeholder 4">
            <a:extLst>
              <a:ext uri="{FF2B5EF4-FFF2-40B4-BE49-F238E27FC236}">
                <a16:creationId xmlns:a16="http://schemas.microsoft.com/office/drawing/2014/main" id="{47A70300-3853-4FB4-A084-CF6E5CF2BDE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DBAFB0-25AA-4B69-8418-418F47A92700}"/>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29870315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E0F35-0AE7-48AB-9005-F1DB4BD0B473}"/>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DDD4022-C31F-4C4C-B5BF-5F9730C08A0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9A45EE9-11D3-436C-9D73-1AA6CCDB165F}"/>
              </a:ext>
            </a:extLst>
          </p:cNvPr>
          <p:cNvSpPr>
            <a:spLocks noGrp="1"/>
          </p:cNvSpPr>
          <p:nvPr>
            <p:ph type="dt" sz="half" idx="10"/>
          </p:nvPr>
        </p:nvSpPr>
        <p:spPr/>
        <p:txBody>
          <a:bodyPr/>
          <a:lstStyle/>
          <a:p>
            <a:fld id="{2F3AF3C6-0FD4-4939-991C-00DDE5C56815}" type="datetime2">
              <a:rPr lang="en-US" smtClean="0"/>
              <a:t>Thursday, September 21, 2023</a:t>
            </a:fld>
            <a:endParaRPr lang="en-US"/>
          </a:p>
        </p:txBody>
      </p:sp>
      <p:sp>
        <p:nvSpPr>
          <p:cNvPr id="5" name="Footer Placeholder 4">
            <a:extLst>
              <a:ext uri="{FF2B5EF4-FFF2-40B4-BE49-F238E27FC236}">
                <a16:creationId xmlns:a16="http://schemas.microsoft.com/office/drawing/2014/main" id="{92817DCF-881F-4956-81AE-A6D27A88F4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265F17-AD75-4B7E-970D-5D4DBD5D170C}"/>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31680383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C12CB-05D8-4D62-BDC5-812DB6DD04CD}"/>
              </a:ext>
            </a:extLst>
          </p:cNvPr>
          <p:cNvSpPr>
            <a:spLocks noGrp="1"/>
          </p:cNvSpPr>
          <p:nvPr>
            <p:ph type="title"/>
          </p:nvPr>
        </p:nvSpPr>
        <p:spPr>
          <a:xfrm>
            <a:off x="1371600" y="1709738"/>
            <a:ext cx="9966960" cy="2852737"/>
          </a:xfrm>
        </p:spPr>
        <p:txBody>
          <a:bodyPr anchor="b">
            <a:normAutofit/>
          </a:bodyPr>
          <a:lstStyle>
            <a:lvl1pPr>
              <a:lnSpc>
                <a:spcPct val="100000"/>
              </a:lnSpc>
              <a:defRPr sz="4400" spc="750" baseline="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C52F020-8516-4B9E-B455-5731ED6C9E9E}"/>
              </a:ext>
            </a:extLst>
          </p:cNvPr>
          <p:cNvSpPr>
            <a:spLocks noGrp="1"/>
          </p:cNvSpPr>
          <p:nvPr>
            <p:ph type="body" idx="1"/>
          </p:nvPr>
        </p:nvSpPr>
        <p:spPr>
          <a:xfrm>
            <a:off x="1371600" y="4974336"/>
            <a:ext cx="9966961" cy="1115568"/>
          </a:xfrm>
        </p:spPr>
        <p:txBody>
          <a:bodyPr>
            <a:normAutofit/>
          </a:bodyPr>
          <a:lstStyle>
            <a:lvl1pPr marL="0" indent="0">
              <a:buNone/>
              <a:defRPr sz="1600" cap="all" spc="60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C822993-6E28-44BB-B983-095B476B801A}"/>
              </a:ext>
            </a:extLst>
          </p:cNvPr>
          <p:cNvSpPr>
            <a:spLocks noGrp="1"/>
          </p:cNvSpPr>
          <p:nvPr>
            <p:ph type="dt" sz="half" idx="10"/>
          </p:nvPr>
        </p:nvSpPr>
        <p:spPr/>
        <p:txBody>
          <a:bodyPr/>
          <a:lstStyle/>
          <a:p>
            <a:fld id="{86807482-8128-47C6-A8DD-6452B0291CFF}" type="datetime2">
              <a:rPr lang="en-US" smtClean="0"/>
              <a:t>Thursday, September 21, 2023</a:t>
            </a:fld>
            <a:endParaRPr lang="en-US"/>
          </a:p>
        </p:txBody>
      </p:sp>
      <p:sp>
        <p:nvSpPr>
          <p:cNvPr id="5" name="Footer Placeholder 4">
            <a:extLst>
              <a:ext uri="{FF2B5EF4-FFF2-40B4-BE49-F238E27FC236}">
                <a16:creationId xmlns:a16="http://schemas.microsoft.com/office/drawing/2014/main" id="{FC909971-06C9-462B-81D9-BEF24C708A1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9A076D-47C1-49CD-9A8B-956DB3FC31F7}"/>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41246842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28DFBD-F5ED-455C-8AD0-97476A55E3D5}"/>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C30E58C-F463-4D52-9225-9410133113A4}"/>
              </a:ext>
            </a:extLst>
          </p:cNvPr>
          <p:cNvSpPr>
            <a:spLocks noGrp="1"/>
          </p:cNvSpPr>
          <p:nvPr>
            <p:ph sz="half" idx="1"/>
          </p:nvPr>
        </p:nvSpPr>
        <p:spPr>
          <a:xfrm>
            <a:off x="1371600" y="2112264"/>
            <a:ext cx="4846320" cy="39593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6AF7BDB4-97FA-485D-A557-6F96692BAC9E}"/>
              </a:ext>
            </a:extLst>
          </p:cNvPr>
          <p:cNvSpPr>
            <a:spLocks noGrp="1"/>
          </p:cNvSpPr>
          <p:nvPr>
            <p:ph sz="half" idx="2"/>
          </p:nvPr>
        </p:nvSpPr>
        <p:spPr>
          <a:xfrm>
            <a:off x="6766560" y="2112265"/>
            <a:ext cx="4846320" cy="395935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68C50007-C799-4117-8ACD-5EE980E63F17}"/>
              </a:ext>
            </a:extLst>
          </p:cNvPr>
          <p:cNvSpPr>
            <a:spLocks noGrp="1"/>
          </p:cNvSpPr>
          <p:nvPr>
            <p:ph type="dt" sz="half" idx="10"/>
          </p:nvPr>
        </p:nvSpPr>
        <p:spPr/>
        <p:txBody>
          <a:bodyPr/>
          <a:lstStyle/>
          <a:p>
            <a:fld id="{37903F25-275E-41DE-BE3B-EBF0DB49F9B1}" type="datetime2">
              <a:rPr lang="en-US" smtClean="0"/>
              <a:t>Thursday, September 21, 2023</a:t>
            </a:fld>
            <a:endParaRPr lang="en-US"/>
          </a:p>
        </p:txBody>
      </p:sp>
      <p:sp>
        <p:nvSpPr>
          <p:cNvPr id="6" name="Footer Placeholder 5">
            <a:extLst>
              <a:ext uri="{FF2B5EF4-FFF2-40B4-BE49-F238E27FC236}">
                <a16:creationId xmlns:a16="http://schemas.microsoft.com/office/drawing/2014/main" id="{F24E8968-6BAD-4D5A-BF1D-911C7A39C1C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99D8C08-BF20-4D5E-9004-0C075C36D8A4}"/>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7928050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2036E0D-26A5-455A-A8BD-70DA8BC03EB2}"/>
              </a:ext>
            </a:extLst>
          </p:cNvPr>
          <p:cNvSpPr>
            <a:spLocks noGrp="1"/>
          </p:cNvSpPr>
          <p:nvPr>
            <p:ph type="body" idx="1"/>
          </p:nvPr>
        </p:nvSpPr>
        <p:spPr>
          <a:xfrm>
            <a:off x="1371600" y="2112264"/>
            <a:ext cx="484107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7FD4EA0-094D-4056-9032-BFB44B40896B}"/>
              </a:ext>
            </a:extLst>
          </p:cNvPr>
          <p:cNvSpPr>
            <a:spLocks noGrp="1"/>
          </p:cNvSpPr>
          <p:nvPr>
            <p:ph sz="half" idx="2"/>
          </p:nvPr>
        </p:nvSpPr>
        <p:spPr>
          <a:xfrm>
            <a:off x="1371600" y="3018472"/>
            <a:ext cx="4841076" cy="31048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5FC0CCE8-718F-4620-8B4A-C60EEA7B884D}"/>
              </a:ext>
            </a:extLst>
          </p:cNvPr>
          <p:cNvSpPr>
            <a:spLocks noGrp="1"/>
          </p:cNvSpPr>
          <p:nvPr>
            <p:ph type="body" sz="quarter" idx="3"/>
          </p:nvPr>
        </p:nvSpPr>
        <p:spPr>
          <a:xfrm>
            <a:off x="6766560" y="2112264"/>
            <a:ext cx="484632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6CE86DF-0069-4D31-BDD3-A9A2F9B7B468}"/>
              </a:ext>
            </a:extLst>
          </p:cNvPr>
          <p:cNvSpPr>
            <a:spLocks noGrp="1"/>
          </p:cNvSpPr>
          <p:nvPr>
            <p:ph sz="quarter" idx="4"/>
          </p:nvPr>
        </p:nvSpPr>
        <p:spPr>
          <a:xfrm>
            <a:off x="6766560" y="3018471"/>
            <a:ext cx="4841076" cy="31048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21A5ED06-FE54-4B86-A8D4-07D0EB08C3AB}"/>
              </a:ext>
            </a:extLst>
          </p:cNvPr>
          <p:cNvSpPr>
            <a:spLocks noGrp="1"/>
          </p:cNvSpPr>
          <p:nvPr>
            <p:ph type="dt" sz="half" idx="10"/>
          </p:nvPr>
        </p:nvSpPr>
        <p:spPr/>
        <p:txBody>
          <a:bodyPr/>
          <a:lstStyle/>
          <a:p>
            <a:fld id="{EE475572-4A44-4171-84AA-64D42C8050A6}" type="datetime2">
              <a:rPr lang="en-US" smtClean="0"/>
              <a:t>Thursday, September 21, 2023</a:t>
            </a:fld>
            <a:endParaRPr lang="en-US"/>
          </a:p>
        </p:txBody>
      </p:sp>
      <p:sp>
        <p:nvSpPr>
          <p:cNvPr id="8" name="Footer Placeholder 7">
            <a:extLst>
              <a:ext uri="{FF2B5EF4-FFF2-40B4-BE49-F238E27FC236}">
                <a16:creationId xmlns:a16="http://schemas.microsoft.com/office/drawing/2014/main" id="{CE9EC6C3-0950-4AFE-936A-9AB5D227844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784B1D1-BE0C-48F4-BC74-90675A0F07CF}"/>
              </a:ext>
            </a:extLst>
          </p:cNvPr>
          <p:cNvSpPr>
            <a:spLocks noGrp="1"/>
          </p:cNvSpPr>
          <p:nvPr>
            <p:ph type="sldNum" sz="quarter" idx="12"/>
          </p:nvPr>
        </p:nvSpPr>
        <p:spPr/>
        <p:txBody>
          <a:bodyPr/>
          <a:lstStyle/>
          <a:p>
            <a:fld id="{C01389E6-C847-4AD0-B56D-D205B2EAB1EE}" type="slidenum">
              <a:rPr lang="en-US" smtClean="0"/>
              <a:t>‹#›</a:t>
            </a:fld>
            <a:endParaRPr lang="en-US"/>
          </a:p>
        </p:txBody>
      </p:sp>
      <p:sp>
        <p:nvSpPr>
          <p:cNvPr id="10" name="Title 9">
            <a:extLst>
              <a:ext uri="{FF2B5EF4-FFF2-40B4-BE49-F238E27FC236}">
                <a16:creationId xmlns:a16="http://schemas.microsoft.com/office/drawing/2014/main" id="{2D453288-3D76-40C1-BE00-223AB28F13DF}"/>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8823530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B1716-24B0-42CD-95B6-843092597B2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9E3617E-4B11-481F-AC6E-00031790294A}"/>
              </a:ext>
            </a:extLst>
          </p:cNvPr>
          <p:cNvSpPr>
            <a:spLocks noGrp="1"/>
          </p:cNvSpPr>
          <p:nvPr>
            <p:ph type="dt" sz="half" idx="10"/>
          </p:nvPr>
        </p:nvSpPr>
        <p:spPr/>
        <p:txBody>
          <a:bodyPr/>
          <a:lstStyle/>
          <a:p>
            <a:fld id="{C4C1612E-528E-4FD5-9E9E-E15F1108F171}" type="datetime2">
              <a:rPr lang="en-US" smtClean="0"/>
              <a:t>Thursday, September 21, 2023</a:t>
            </a:fld>
            <a:endParaRPr lang="en-US"/>
          </a:p>
        </p:txBody>
      </p:sp>
      <p:sp>
        <p:nvSpPr>
          <p:cNvPr id="4" name="Footer Placeholder 3">
            <a:extLst>
              <a:ext uri="{FF2B5EF4-FFF2-40B4-BE49-F238E27FC236}">
                <a16:creationId xmlns:a16="http://schemas.microsoft.com/office/drawing/2014/main" id="{F6BF19CC-06D3-40E9-81B5-63B457B220C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AEFC312-3AA5-46F7-B701-3D9327A68DB7}"/>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7248074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8C9E28E-1389-47AF-B3EB-22571417ACBE}"/>
              </a:ext>
            </a:extLst>
          </p:cNvPr>
          <p:cNvSpPr>
            <a:spLocks noGrp="1"/>
          </p:cNvSpPr>
          <p:nvPr>
            <p:ph type="dt" sz="half" idx="10"/>
          </p:nvPr>
        </p:nvSpPr>
        <p:spPr/>
        <p:txBody>
          <a:bodyPr/>
          <a:lstStyle/>
          <a:p>
            <a:fld id="{D4F6D862-A06D-436F-A92E-EBAAD50B6E50}" type="datetime2">
              <a:rPr lang="en-US" smtClean="0"/>
              <a:t>Thursday, September 21, 2023</a:t>
            </a:fld>
            <a:endParaRPr lang="en-US"/>
          </a:p>
        </p:txBody>
      </p:sp>
      <p:sp>
        <p:nvSpPr>
          <p:cNvPr id="3" name="Footer Placeholder 2">
            <a:extLst>
              <a:ext uri="{FF2B5EF4-FFF2-40B4-BE49-F238E27FC236}">
                <a16:creationId xmlns:a16="http://schemas.microsoft.com/office/drawing/2014/main" id="{BFCF6B08-1984-4F7C-9F6E-A4F47BDBA21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771B3C5-CEC7-427F-931C-1318C421BEF9}"/>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8917905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EB55F-536E-4547-A5D2-0483FC3684CD}"/>
              </a:ext>
            </a:extLst>
          </p:cNvPr>
          <p:cNvSpPr>
            <a:spLocks noGrp="1"/>
          </p:cNvSpPr>
          <p:nvPr>
            <p:ph type="title"/>
          </p:nvPr>
        </p:nvSpPr>
        <p:spPr>
          <a:xfrm>
            <a:off x="1371600" y="987425"/>
            <a:ext cx="3932237" cy="1894511"/>
          </a:xfrm>
        </p:spPr>
        <p:txBody>
          <a:bodyPr anchor="b"/>
          <a:lstStyle>
            <a:lvl1pPr>
              <a:lnSpc>
                <a:spcPct val="100000"/>
              </a:lnSpc>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3D717D3C-533B-4EA9-886B-FAE59956C74C}"/>
              </a:ext>
            </a:extLst>
          </p:cNvPr>
          <p:cNvSpPr>
            <a:spLocks noGrp="1"/>
          </p:cNvSpPr>
          <p:nvPr>
            <p:ph idx="1"/>
          </p:nvPr>
        </p:nvSpPr>
        <p:spPr>
          <a:xfrm>
            <a:off x="5650992" y="987425"/>
            <a:ext cx="5687568" cy="4873625"/>
          </a:xfrm>
        </p:spPr>
        <p:txBody>
          <a:bodyPr>
            <a:normAutofit/>
          </a:bodyPr>
          <a:lstStyle>
            <a:lvl1pPr>
              <a:defRPr sz="20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2419D2E1-4B17-4608-961E-2C4719855E89}"/>
              </a:ext>
            </a:extLst>
          </p:cNvPr>
          <p:cNvSpPr>
            <a:spLocks noGrp="1"/>
          </p:cNvSpPr>
          <p:nvPr>
            <p:ph type="body" sz="half" idx="2"/>
          </p:nvPr>
        </p:nvSpPr>
        <p:spPr>
          <a:xfrm>
            <a:off x="1371600" y="3058510"/>
            <a:ext cx="3932237" cy="280254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75A3535-184C-438C-AE91-9C42B7C5AFB6}"/>
              </a:ext>
            </a:extLst>
          </p:cNvPr>
          <p:cNvSpPr>
            <a:spLocks noGrp="1"/>
          </p:cNvSpPr>
          <p:nvPr>
            <p:ph type="dt" sz="half" idx="10"/>
          </p:nvPr>
        </p:nvSpPr>
        <p:spPr/>
        <p:txBody>
          <a:bodyPr/>
          <a:lstStyle/>
          <a:p>
            <a:fld id="{B73E0B7D-2260-4809-8F0A-9E5F3E24F169}" type="datetime2">
              <a:rPr lang="en-US" smtClean="0"/>
              <a:t>Thursday, September 21, 2023</a:t>
            </a:fld>
            <a:endParaRPr lang="en-US"/>
          </a:p>
        </p:txBody>
      </p:sp>
      <p:sp>
        <p:nvSpPr>
          <p:cNvPr id="6" name="Footer Placeholder 5">
            <a:extLst>
              <a:ext uri="{FF2B5EF4-FFF2-40B4-BE49-F238E27FC236}">
                <a16:creationId xmlns:a16="http://schemas.microsoft.com/office/drawing/2014/main" id="{0DF6DBC3-4A58-42BA-9B55-A9A72510374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D4E6563-0AB6-4038-A12B-A259552DB66C}"/>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11255757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9702C5-1E3B-4C62-A538-59BB572864A0}"/>
              </a:ext>
            </a:extLst>
          </p:cNvPr>
          <p:cNvSpPr>
            <a:spLocks noGrp="1"/>
          </p:cNvSpPr>
          <p:nvPr>
            <p:ph type="title"/>
          </p:nvPr>
        </p:nvSpPr>
        <p:spPr>
          <a:xfrm>
            <a:off x="1371600" y="987552"/>
            <a:ext cx="3932237" cy="1892808"/>
          </a:xfrm>
        </p:spPr>
        <p:txBody>
          <a:bodyPr anchor="b"/>
          <a:lstStyle>
            <a:lvl1pPr>
              <a:defRPr sz="3200" baseline="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6E2CF574-95CE-4E60-B2CF-3B5B4F33A767}"/>
              </a:ext>
            </a:extLst>
          </p:cNvPr>
          <p:cNvSpPr>
            <a:spLocks noGrp="1"/>
          </p:cNvSpPr>
          <p:nvPr>
            <p:ph type="pic" idx="1"/>
          </p:nvPr>
        </p:nvSpPr>
        <p:spPr>
          <a:xfrm>
            <a:off x="5505319" y="987425"/>
            <a:ext cx="5833242"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6D039F7C-C735-4356-8B04-89E19047950C}"/>
              </a:ext>
            </a:extLst>
          </p:cNvPr>
          <p:cNvSpPr>
            <a:spLocks noGrp="1"/>
          </p:cNvSpPr>
          <p:nvPr>
            <p:ph type="body" sz="half" idx="2"/>
          </p:nvPr>
        </p:nvSpPr>
        <p:spPr>
          <a:xfrm>
            <a:off x="1371600" y="3033286"/>
            <a:ext cx="3932237" cy="283570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5E706DF-52A3-4F34-9BF5-E1ACD5D54283}"/>
              </a:ext>
            </a:extLst>
          </p:cNvPr>
          <p:cNvSpPr>
            <a:spLocks noGrp="1"/>
          </p:cNvSpPr>
          <p:nvPr>
            <p:ph type="dt" sz="half" idx="10"/>
          </p:nvPr>
        </p:nvSpPr>
        <p:spPr/>
        <p:txBody>
          <a:bodyPr/>
          <a:lstStyle/>
          <a:p>
            <a:fld id="{3C8E4735-C637-46A3-94EB-AB3AC4188D2F}" type="datetime2">
              <a:rPr lang="en-US" smtClean="0"/>
              <a:t>Thursday, September 21, 2023</a:t>
            </a:fld>
            <a:endParaRPr lang="en-US"/>
          </a:p>
        </p:txBody>
      </p:sp>
      <p:sp>
        <p:nvSpPr>
          <p:cNvPr id="6" name="Footer Placeholder 5">
            <a:extLst>
              <a:ext uri="{FF2B5EF4-FFF2-40B4-BE49-F238E27FC236}">
                <a16:creationId xmlns:a16="http://schemas.microsoft.com/office/drawing/2014/main" id="{BFB25E53-E72E-4110-BB6B-3477F56C308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3686F8F-3D62-4CEC-AD9A-B70848E6A81C}"/>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24828863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CF2F3BB-127D-44BC-A8EF-A8BB5F5911CA}"/>
              </a:ext>
            </a:extLst>
          </p:cNvPr>
          <p:cNvSpPr/>
          <p:nvPr/>
        </p:nvSpPr>
        <p:spPr>
          <a:xfrm rot="10800000" flipH="1">
            <a:off x="0" y="6401226"/>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10D1F30-F118-4A1F-A48F-7E5706959F64}"/>
              </a:ext>
            </a:extLst>
          </p:cNvPr>
          <p:cNvSpPr/>
          <p:nvPr/>
        </p:nvSpPr>
        <p:spPr>
          <a:xfrm flipH="1">
            <a:off x="4038602" y="6401228"/>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17AE890C-17CE-44C0-BDED-BA68F92A845D}"/>
              </a:ext>
            </a:extLst>
          </p:cNvPr>
          <p:cNvSpPr>
            <a:spLocks noGrp="1"/>
          </p:cNvSpPr>
          <p:nvPr>
            <p:ph type="title"/>
          </p:nvPr>
        </p:nvSpPr>
        <p:spPr>
          <a:xfrm>
            <a:off x="1371600" y="795528"/>
            <a:ext cx="10241280" cy="1234440"/>
          </a:xfrm>
          <a:prstGeom prst="rect">
            <a:avLst/>
          </a:prstGeom>
        </p:spPr>
        <p:txBody>
          <a:bodyPr vert="horz" lIns="0" tIns="0" rIns="0" bIns="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47910A6E-46D1-42CF-996C-2207737FB871}"/>
              </a:ext>
            </a:extLst>
          </p:cNvPr>
          <p:cNvSpPr>
            <a:spLocks noGrp="1"/>
          </p:cNvSpPr>
          <p:nvPr>
            <p:ph type="body" idx="1"/>
          </p:nvPr>
        </p:nvSpPr>
        <p:spPr>
          <a:xfrm>
            <a:off x="1371600" y="2112264"/>
            <a:ext cx="10241280" cy="3959352"/>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85B5247-D236-462B-BCE0-2A24DF75B085}"/>
              </a:ext>
            </a:extLst>
          </p:cNvPr>
          <p:cNvSpPr>
            <a:spLocks noGrp="1"/>
          </p:cNvSpPr>
          <p:nvPr>
            <p:ph type="dt" sz="half" idx="2"/>
          </p:nvPr>
        </p:nvSpPr>
        <p:spPr>
          <a:xfrm>
            <a:off x="7909560" y="6409944"/>
            <a:ext cx="3703320" cy="448056"/>
          </a:xfrm>
          <a:prstGeom prst="rect">
            <a:avLst/>
          </a:prstGeom>
        </p:spPr>
        <p:txBody>
          <a:bodyPr vert="horz" lIns="91440" tIns="45720" rIns="91440" bIns="45720" rtlCol="0" anchor="ctr"/>
          <a:lstStyle>
            <a:lvl1pPr algn="r">
              <a:defRPr sz="800" cap="all" spc="300" baseline="0">
                <a:solidFill>
                  <a:srgbClr val="FFFFFF"/>
                </a:solidFill>
              </a:defRPr>
            </a:lvl1pPr>
          </a:lstStyle>
          <a:p>
            <a:fld id="{AE0C963C-C1DB-4AFD-9DDC-0691666BF49B}" type="datetime2">
              <a:rPr lang="en-US" smtClean="0"/>
              <a:pPr/>
              <a:t>Thursday, September 21, 2023</a:t>
            </a:fld>
            <a:endParaRPr lang="en-US" cap="all" dirty="0"/>
          </a:p>
        </p:txBody>
      </p:sp>
      <p:sp>
        <p:nvSpPr>
          <p:cNvPr id="5" name="Footer Placeholder 4">
            <a:extLst>
              <a:ext uri="{FF2B5EF4-FFF2-40B4-BE49-F238E27FC236}">
                <a16:creationId xmlns:a16="http://schemas.microsoft.com/office/drawing/2014/main" id="{19155C58-7DDF-4CD4-96AD-F9CC844D84CC}"/>
              </a:ext>
            </a:extLst>
          </p:cNvPr>
          <p:cNvSpPr>
            <a:spLocks noGrp="1"/>
          </p:cNvSpPr>
          <p:nvPr>
            <p:ph type="ftr" sz="quarter" idx="3"/>
          </p:nvPr>
        </p:nvSpPr>
        <p:spPr>
          <a:xfrm rot="5400000">
            <a:off x="-1828800" y="1911096"/>
            <a:ext cx="4114800" cy="457200"/>
          </a:xfrm>
          <a:prstGeom prst="rect">
            <a:avLst/>
          </a:prstGeom>
        </p:spPr>
        <p:txBody>
          <a:bodyPr vert="horz" lIns="91440" tIns="45720" rIns="91440" bIns="45720" rtlCol="0" anchor="ctr"/>
          <a:lstStyle>
            <a:lvl1pPr algn="l">
              <a:defRPr sz="800" b="1">
                <a:solidFill>
                  <a:schemeClr val="tx1"/>
                </a:solidFill>
                <a:latin typeface="+mj-lt"/>
              </a:defRPr>
            </a:lvl1pPr>
          </a:lstStyle>
          <a:p>
            <a:pPr algn="l"/>
            <a:endParaRPr lang="en-US"/>
          </a:p>
        </p:txBody>
      </p:sp>
      <p:sp>
        <p:nvSpPr>
          <p:cNvPr id="6" name="Slide Number Placeholder 5">
            <a:extLst>
              <a:ext uri="{FF2B5EF4-FFF2-40B4-BE49-F238E27FC236}">
                <a16:creationId xmlns:a16="http://schemas.microsoft.com/office/drawing/2014/main" id="{6F495647-A849-45D9-BC71-46A12E6DE479}"/>
              </a:ext>
            </a:extLst>
          </p:cNvPr>
          <p:cNvSpPr>
            <a:spLocks noGrp="1"/>
          </p:cNvSpPr>
          <p:nvPr>
            <p:ph type="sldNum" sz="quarter" idx="4"/>
          </p:nvPr>
        </p:nvSpPr>
        <p:spPr>
          <a:xfrm>
            <a:off x="11667744" y="6409944"/>
            <a:ext cx="438912" cy="448056"/>
          </a:xfrm>
          <a:prstGeom prst="rect">
            <a:avLst/>
          </a:prstGeom>
        </p:spPr>
        <p:txBody>
          <a:bodyPr vert="horz" lIns="91440" tIns="45720" rIns="91440" bIns="45720" rtlCol="0" anchor="ctr"/>
          <a:lstStyle>
            <a:lvl1pPr algn="r">
              <a:defRPr sz="800">
                <a:solidFill>
                  <a:srgbClr val="FFFFFF"/>
                </a:solidFill>
              </a:defRPr>
            </a:lvl1pPr>
          </a:lstStyle>
          <a:p>
            <a:fld id="{C01389E6-C847-4AD0-B56D-D205B2EAB1EE}" type="slidenum">
              <a:rPr lang="en-US" smtClean="0"/>
              <a:pPr/>
              <a:t>‹#›</a:t>
            </a:fld>
            <a:endParaRPr lang="en-US" sz="800" dirty="0"/>
          </a:p>
        </p:txBody>
      </p:sp>
    </p:spTree>
    <p:extLst>
      <p:ext uri="{BB962C8B-B14F-4D97-AF65-F5344CB8AC3E}">
        <p14:creationId xmlns:p14="http://schemas.microsoft.com/office/powerpoint/2010/main" val="890043108"/>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27" r:id="rId4"/>
    <p:sldLayoutId id="2147483728" r:id="rId5"/>
    <p:sldLayoutId id="2147483729" r:id="rId6"/>
    <p:sldLayoutId id="2147483730" r:id="rId7"/>
    <p:sldLayoutId id="2147483731" r:id="rId8"/>
    <p:sldLayoutId id="2147483732" r:id="rId9"/>
    <p:sldLayoutId id="2147483733" r:id="rId10"/>
    <p:sldLayoutId id="2147483734" r:id="rId11"/>
  </p:sldLayoutIdLst>
  <p:hf sldNum="0" hdr="0" ftr="0" dt="0"/>
  <p:txStyles>
    <p:titleStyle>
      <a:lvl1pPr algn="l" defTabSz="914400" rtl="0" eaLnBrk="1" latinLnBrk="0" hangingPunct="1">
        <a:lnSpc>
          <a:spcPct val="100000"/>
        </a:lnSpc>
        <a:spcBef>
          <a:spcPct val="0"/>
        </a:spcBef>
        <a:buNone/>
        <a:defRPr sz="3600" b="1" i="0" kern="1200" cap="all" spc="700"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5.sv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2" Type="http://schemas.openxmlformats.org/officeDocument/2006/relationships/hyperlink" Target="https://www.kaggle.com/competitions/instacart-market-basket-analysis/data"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AF57B88-1D4C-41FA-A761-EC1DD10C35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11000">
                <a:schemeClr val="accent2"/>
              </a:gs>
              <a:gs pos="100000">
                <a:schemeClr val="accent6">
                  <a:lumMod val="75000"/>
                  <a:alpha val="8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D2548F45-5164-4ABB-8212-7F293FDED8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9565" y="2659404"/>
            <a:ext cx="4355594" cy="4040742"/>
          </a:xfrm>
          <a:prstGeom prst="rect">
            <a:avLst/>
          </a:prstGeom>
          <a:gradFill>
            <a:gsLst>
              <a:gs pos="0">
                <a:schemeClr val="accent5">
                  <a:alpha val="35000"/>
                </a:schemeClr>
              </a:gs>
              <a:gs pos="100000">
                <a:schemeClr val="accent6">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Neon laser lights aligned to form a triangle">
            <a:extLst>
              <a:ext uri="{FF2B5EF4-FFF2-40B4-BE49-F238E27FC236}">
                <a16:creationId xmlns:a16="http://schemas.microsoft.com/office/drawing/2014/main" id="{6A056B3F-F81C-0D6E-17CE-E491BF6008A5}"/>
              </a:ext>
            </a:extLst>
          </p:cNvPr>
          <p:cNvPicPr>
            <a:picLocks noChangeAspect="1"/>
          </p:cNvPicPr>
          <p:nvPr/>
        </p:nvPicPr>
        <p:blipFill rotWithShape="1">
          <a:blip r:embed="rId2"/>
          <a:srcRect l="12719" r="13107" b="-1"/>
          <a:stretch/>
        </p:blipFill>
        <p:spPr>
          <a:xfrm>
            <a:off x="4038599" y="10"/>
            <a:ext cx="8160026" cy="6875809"/>
          </a:xfrm>
          <a:prstGeom prst="rect">
            <a:avLst/>
          </a:prstGeom>
        </p:spPr>
      </p:pic>
      <p:sp>
        <p:nvSpPr>
          <p:cNvPr id="15" name="Freeform: Shape 14">
            <a:extLst>
              <a:ext uri="{FF2B5EF4-FFF2-40B4-BE49-F238E27FC236}">
                <a16:creationId xmlns:a16="http://schemas.microsoft.com/office/drawing/2014/main" id="{5E81CCFB-7BEF-4186-86FB-D09450B4D0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4">
                  <a:lumMod val="20000"/>
                  <a:lumOff val="80000"/>
                  <a:alpha val="0"/>
                </a:schemeClr>
              </a:gs>
              <a:gs pos="100000">
                <a:schemeClr val="accent6">
                  <a:alpha val="29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0D3CCBDD-2895-BCC1-72DC-A2A751B4A768}"/>
              </a:ext>
            </a:extLst>
          </p:cNvPr>
          <p:cNvSpPr>
            <a:spLocks noGrp="1"/>
          </p:cNvSpPr>
          <p:nvPr>
            <p:ph type="ctrTitle"/>
          </p:nvPr>
        </p:nvSpPr>
        <p:spPr>
          <a:xfrm>
            <a:off x="463825" y="2950387"/>
            <a:ext cx="3077044" cy="3531403"/>
          </a:xfrm>
        </p:spPr>
        <p:txBody>
          <a:bodyPr anchor="t">
            <a:normAutofit/>
          </a:bodyPr>
          <a:lstStyle/>
          <a:p>
            <a:pPr algn="r"/>
            <a:r>
              <a:rPr lang="en-US" sz="2000" b="1" i="0" u="none" strike="noStrike" dirty="0">
                <a:solidFill>
                  <a:schemeClr val="bg1"/>
                </a:solidFill>
                <a:effectLst/>
                <a:latin typeface="Söhne"/>
              </a:rPr>
              <a:t>Instacart Market Intelligence:</a:t>
            </a:r>
            <a:br>
              <a:rPr lang="en-US" sz="2000" b="1" i="0" u="none" strike="noStrike" dirty="0">
                <a:solidFill>
                  <a:schemeClr val="bg1"/>
                </a:solidFill>
                <a:effectLst/>
                <a:latin typeface="Söhne"/>
              </a:rPr>
            </a:br>
            <a:br>
              <a:rPr lang="en-US" sz="2000" b="1" i="0" u="none" strike="noStrike" dirty="0">
                <a:solidFill>
                  <a:schemeClr val="bg1"/>
                </a:solidFill>
                <a:effectLst/>
                <a:latin typeface="Söhne"/>
              </a:rPr>
            </a:br>
            <a:r>
              <a:rPr lang="en-US" sz="2000" b="1" i="0" u="none" strike="noStrike" dirty="0">
                <a:solidFill>
                  <a:schemeClr val="bg1"/>
                </a:solidFill>
                <a:effectLst/>
                <a:latin typeface="Söhne"/>
              </a:rPr>
              <a:t> Data-driven marketing evolution</a:t>
            </a:r>
            <a:endParaRPr lang="en-US" sz="4400" dirty="0">
              <a:solidFill>
                <a:schemeClr val="bg1"/>
              </a:solidFill>
            </a:endParaRPr>
          </a:p>
        </p:txBody>
      </p:sp>
      <p:sp>
        <p:nvSpPr>
          <p:cNvPr id="3" name="Subtitle 2">
            <a:extLst>
              <a:ext uri="{FF2B5EF4-FFF2-40B4-BE49-F238E27FC236}">
                <a16:creationId xmlns:a16="http://schemas.microsoft.com/office/drawing/2014/main" id="{306FDB4D-3DA6-7840-7B9E-3B3FA18ABD17}"/>
              </a:ext>
            </a:extLst>
          </p:cNvPr>
          <p:cNvSpPr>
            <a:spLocks noGrp="1"/>
          </p:cNvSpPr>
          <p:nvPr>
            <p:ph type="subTitle" idx="1"/>
          </p:nvPr>
        </p:nvSpPr>
        <p:spPr>
          <a:xfrm>
            <a:off x="642026" y="525970"/>
            <a:ext cx="2937753" cy="1600225"/>
          </a:xfrm>
        </p:spPr>
        <p:txBody>
          <a:bodyPr anchor="b">
            <a:normAutofit/>
          </a:bodyPr>
          <a:lstStyle/>
          <a:p>
            <a:pPr algn="r"/>
            <a:r>
              <a:rPr lang="en-US" sz="2000" dirty="0">
                <a:solidFill>
                  <a:schemeClr val="bg1"/>
                </a:solidFill>
              </a:rPr>
              <a:t>Group B:</a:t>
            </a:r>
          </a:p>
        </p:txBody>
      </p:sp>
    </p:spTree>
    <p:extLst>
      <p:ext uri="{BB962C8B-B14F-4D97-AF65-F5344CB8AC3E}">
        <p14:creationId xmlns:p14="http://schemas.microsoft.com/office/powerpoint/2010/main" val="20249102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entagon 2x">
            <a:extLst>
              <a:ext uri="{FF2B5EF4-FFF2-40B4-BE49-F238E27FC236}">
                <a16:creationId xmlns:a16="http://schemas.microsoft.com/office/drawing/2014/main" id="{AB4C3133-6CD8-555D-AF9F-AC829D4B3485}"/>
              </a:ext>
            </a:extLst>
          </p:cNvPr>
          <p:cNvSpPr/>
          <p:nvPr/>
        </p:nvSpPr>
        <p:spPr>
          <a:xfrm>
            <a:off x="226973" y="2860125"/>
            <a:ext cx="2198010" cy="3285842"/>
          </a:xfrm>
          <a:prstGeom prst="rect">
            <a:avLst/>
          </a:prstGeom>
          <a:solidFill>
            <a:schemeClr val="accent2"/>
          </a:solidFill>
          <a:ln w="38100">
            <a:noFill/>
          </a:ln>
          <a:effectLst/>
        </p:spPr>
        <p:style>
          <a:lnRef idx="1">
            <a:schemeClr val="accent1"/>
          </a:lnRef>
          <a:fillRef idx="3">
            <a:schemeClr val="accent1"/>
          </a:fillRef>
          <a:effectRef idx="2">
            <a:schemeClr val="accent1"/>
          </a:effectRef>
          <a:fontRef idx="minor">
            <a:schemeClr val="lt1"/>
          </a:fontRef>
        </p:style>
        <p:txBody>
          <a:bodyPr lIns="91440" tIns="91440" rIns="91440" bIns="91440" rtlCol="0" anchor="ctr" anchorCtr="0"/>
          <a:lstStyle/>
          <a:p>
            <a:pPr algn="ctr"/>
            <a:endParaRPr lang="en-US" sz="3200" b="1" dirty="0">
              <a:solidFill>
                <a:schemeClr val="bg1"/>
              </a:solidFill>
              <a:latin typeface="+mj-lt"/>
            </a:endParaRPr>
          </a:p>
          <a:p>
            <a:pPr algn="ctr"/>
            <a:r>
              <a:rPr lang="en-US" sz="1800" b="1" dirty="0">
                <a:solidFill>
                  <a:schemeClr val="bg1"/>
                </a:solidFill>
                <a:latin typeface="+mj-lt"/>
              </a:rPr>
              <a:t>Key Business Questions</a:t>
            </a:r>
          </a:p>
        </p:txBody>
      </p:sp>
      <p:sp>
        <p:nvSpPr>
          <p:cNvPr id="5" name="TextBox 4">
            <a:extLst>
              <a:ext uri="{FF2B5EF4-FFF2-40B4-BE49-F238E27FC236}">
                <a16:creationId xmlns:a16="http://schemas.microsoft.com/office/drawing/2014/main" id="{733792E3-0B9A-A375-72AC-3C958E7F6FA7}"/>
              </a:ext>
            </a:extLst>
          </p:cNvPr>
          <p:cNvSpPr txBox="1"/>
          <p:nvPr/>
        </p:nvSpPr>
        <p:spPr>
          <a:xfrm>
            <a:off x="2593657" y="2860125"/>
            <a:ext cx="9489627" cy="3285842"/>
          </a:xfrm>
          <a:prstGeom prst="rect">
            <a:avLst/>
          </a:prstGeom>
          <a:noFill/>
          <a:ln>
            <a:solidFill>
              <a:schemeClr val="accent2"/>
            </a:solidFill>
            <a:miter lim="800000"/>
          </a:ln>
        </p:spPr>
        <p:txBody>
          <a:bodyPr wrap="square" lIns="0" tIns="0" rIns="0" bIns="0" rtlCol="0" anchor="ctr">
            <a:noAutofit/>
          </a:bodyPr>
          <a:lstStyle/>
          <a:p>
            <a:pPr marL="517525" indent="-285750">
              <a:lnSpc>
                <a:spcPct val="105000"/>
              </a:lnSpc>
              <a:spcBef>
                <a:spcPts val="600"/>
              </a:spcBef>
              <a:spcAft>
                <a:spcPts val="400"/>
              </a:spcAft>
              <a:buClr>
                <a:schemeClr val="accent2"/>
              </a:buClr>
              <a:buFont typeface="Wingdings" panose="05000000000000000000" pitchFamily="2" charset="2"/>
              <a:buChar char="§"/>
            </a:pPr>
            <a:r>
              <a:rPr lang="en-US" sz="1500" dirty="0">
                <a:latin typeface="+mj-lt"/>
              </a:rPr>
              <a:t>What products are frequently bought together by Instacart customers, and how can we utilize this information to enhance sales strategies?</a:t>
            </a:r>
          </a:p>
          <a:p>
            <a:pPr marL="517525" indent="-285750">
              <a:lnSpc>
                <a:spcPct val="105000"/>
              </a:lnSpc>
              <a:spcBef>
                <a:spcPts val="600"/>
              </a:spcBef>
              <a:spcAft>
                <a:spcPts val="400"/>
              </a:spcAft>
              <a:buClr>
                <a:schemeClr val="accent2"/>
              </a:buClr>
              <a:buFont typeface="Wingdings" panose="05000000000000000000" pitchFamily="2" charset="2"/>
              <a:buChar char="§"/>
            </a:pPr>
            <a:r>
              <a:rPr lang="en-US" sz="1500" dirty="0">
                <a:latin typeface="+mj-lt"/>
              </a:rPr>
              <a:t>Can we analyze the sequences in which products are bought to optimize targeted advertising and promotions for Instacart customers leading to a better shopping experience and sales?</a:t>
            </a:r>
          </a:p>
          <a:p>
            <a:pPr marL="517525" marR="0" indent="-285750">
              <a:lnSpc>
                <a:spcPct val="105000"/>
              </a:lnSpc>
              <a:spcBef>
                <a:spcPts val="600"/>
              </a:spcBef>
              <a:spcAft>
                <a:spcPts val="400"/>
              </a:spcAft>
              <a:buClr>
                <a:schemeClr val="accent2"/>
              </a:buClr>
              <a:buFont typeface="Wingdings" panose="05000000000000000000" pitchFamily="2" charset="2"/>
              <a:buChar char="§"/>
            </a:pPr>
            <a:r>
              <a:rPr lang="en-US" sz="1500" dirty="0">
                <a:latin typeface="+mj-lt"/>
              </a:rPr>
              <a:t>What are the various Instacart customer segments based on shopping patterns and leverage personalized marketing strategies for each customer cluster?</a:t>
            </a:r>
          </a:p>
          <a:p>
            <a:pPr marL="517525" marR="0" indent="-285750">
              <a:lnSpc>
                <a:spcPct val="105000"/>
              </a:lnSpc>
              <a:spcBef>
                <a:spcPts val="600"/>
              </a:spcBef>
              <a:spcAft>
                <a:spcPts val="400"/>
              </a:spcAft>
              <a:buClr>
                <a:schemeClr val="accent2"/>
              </a:buClr>
              <a:buFont typeface="Wingdings" panose="05000000000000000000" pitchFamily="2" charset="2"/>
              <a:buChar char="§"/>
            </a:pPr>
            <a:r>
              <a:rPr lang="en-US" sz="1500" dirty="0">
                <a:latin typeface="+mj-lt"/>
              </a:rPr>
              <a:t>What seasonal trends and patterns exist in the sales of Instacart products, and how can this knowledge drive seasonal promotions?</a:t>
            </a:r>
          </a:p>
          <a:p>
            <a:pPr marL="517525" marR="0" indent="-285750">
              <a:lnSpc>
                <a:spcPct val="105000"/>
              </a:lnSpc>
              <a:spcBef>
                <a:spcPts val="600"/>
              </a:spcBef>
              <a:spcAft>
                <a:spcPts val="400"/>
              </a:spcAft>
              <a:buClr>
                <a:schemeClr val="accent2"/>
              </a:buClr>
              <a:buFont typeface="Wingdings" panose="05000000000000000000" pitchFamily="2" charset="2"/>
              <a:buChar char="§"/>
            </a:pPr>
            <a:r>
              <a:rPr lang="en-US" sz="1500" dirty="0">
                <a:latin typeface="+mj-lt"/>
              </a:rPr>
              <a:t>How can machine learning predict which products a customer might purchase next, and how can this capability enhance Instacart's recommendation systems?</a:t>
            </a:r>
          </a:p>
        </p:txBody>
      </p:sp>
      <p:pic>
        <p:nvPicPr>
          <p:cNvPr id="6" name="Graphic 5" descr="Research">
            <a:extLst>
              <a:ext uri="{FF2B5EF4-FFF2-40B4-BE49-F238E27FC236}">
                <a16:creationId xmlns:a16="http://schemas.microsoft.com/office/drawing/2014/main" id="{4DDEE5D5-D02D-A63C-0B51-F1D7054D68B7}"/>
              </a:ext>
            </a:extLst>
          </p:cNvPr>
          <p:cNvPicPr>
            <a:picLocks/>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45407" y="3429000"/>
            <a:ext cx="938424" cy="858187"/>
          </a:xfrm>
          <a:prstGeom prst="rect">
            <a:avLst/>
          </a:prstGeom>
          <a:effectLst/>
        </p:spPr>
      </p:pic>
      <p:sp>
        <p:nvSpPr>
          <p:cNvPr id="7" name="Content Placeholder 2">
            <a:extLst>
              <a:ext uri="{FF2B5EF4-FFF2-40B4-BE49-F238E27FC236}">
                <a16:creationId xmlns:a16="http://schemas.microsoft.com/office/drawing/2014/main" id="{D6CDED1C-7199-22F2-C101-8DC29C737C3D}"/>
              </a:ext>
            </a:extLst>
          </p:cNvPr>
          <p:cNvSpPr>
            <a:spLocks noGrp="1"/>
          </p:cNvSpPr>
          <p:nvPr>
            <p:ph idx="1"/>
          </p:nvPr>
        </p:nvSpPr>
        <p:spPr>
          <a:xfrm>
            <a:off x="2593657" y="1241051"/>
            <a:ext cx="9489627" cy="1434926"/>
          </a:xfrm>
          <a:ln>
            <a:solidFill>
              <a:schemeClr val="accent2"/>
            </a:solidFill>
          </a:ln>
        </p:spPr>
        <p:txBody>
          <a:bodyPr/>
          <a:lstStyle/>
          <a:p>
            <a:pPr marL="457200" lvl="1" indent="0">
              <a:buNone/>
            </a:pPr>
            <a:r>
              <a:rPr lang="en-US" sz="1600" b="1" dirty="0"/>
              <a:t>Instacart</a:t>
            </a:r>
            <a:r>
              <a:rPr lang="en-US" sz="1400" dirty="0"/>
              <a:t> </a:t>
            </a:r>
            <a:r>
              <a:rPr lang="en-US" sz="1500" dirty="0"/>
              <a:t>a trailblazer in the online grocery delivery and pick-up service industry, has achieved remarkable success by putting customers' needs at the heart of its operations. As the e-commerce landscape continues to evolve, Instacart is keenly aware of the pivotal role data-driven decision-making plays in maintaining its competitive edge. To address ever-changing market dynamics and evolving customer preferences, Instacart recognizes the need to unlock the full potential of its vast data resources</a:t>
            </a:r>
          </a:p>
        </p:txBody>
      </p:sp>
      <p:sp>
        <p:nvSpPr>
          <p:cNvPr id="8" name="Pentagon 2x">
            <a:extLst>
              <a:ext uri="{FF2B5EF4-FFF2-40B4-BE49-F238E27FC236}">
                <a16:creationId xmlns:a16="http://schemas.microsoft.com/office/drawing/2014/main" id="{6E51AE86-52B9-4E8E-98C3-62BA9BFB3616}"/>
              </a:ext>
            </a:extLst>
          </p:cNvPr>
          <p:cNvSpPr/>
          <p:nvPr/>
        </p:nvSpPr>
        <p:spPr>
          <a:xfrm>
            <a:off x="210224" y="1241051"/>
            <a:ext cx="2198010" cy="1434926"/>
          </a:xfrm>
          <a:prstGeom prst="rect">
            <a:avLst/>
          </a:prstGeom>
          <a:solidFill>
            <a:schemeClr val="accent2"/>
          </a:solidFill>
          <a:ln w="38100">
            <a:noFill/>
          </a:ln>
          <a:effectLst/>
        </p:spPr>
        <p:style>
          <a:lnRef idx="1">
            <a:schemeClr val="accent1"/>
          </a:lnRef>
          <a:fillRef idx="3">
            <a:schemeClr val="accent1"/>
          </a:fillRef>
          <a:effectRef idx="2">
            <a:schemeClr val="accent1"/>
          </a:effectRef>
          <a:fontRef idx="minor">
            <a:schemeClr val="lt1"/>
          </a:fontRef>
        </p:style>
        <p:txBody>
          <a:bodyPr lIns="91440" tIns="91440" rIns="91440" bIns="91440" rtlCol="0" anchor="ctr" anchorCtr="0"/>
          <a:lstStyle/>
          <a:p>
            <a:pPr algn="ctr"/>
            <a:endParaRPr lang="en-US" sz="1800" b="1" dirty="0">
              <a:solidFill>
                <a:schemeClr val="bg1"/>
              </a:solidFill>
              <a:latin typeface="+mj-lt"/>
            </a:endParaRPr>
          </a:p>
          <a:p>
            <a:pPr algn="ctr"/>
            <a:endParaRPr lang="en-US" sz="1800" b="1" dirty="0">
              <a:solidFill>
                <a:schemeClr val="bg1"/>
              </a:solidFill>
              <a:latin typeface="+mj-lt"/>
            </a:endParaRPr>
          </a:p>
          <a:p>
            <a:pPr algn="ctr"/>
            <a:endParaRPr lang="en-US" b="1" dirty="0">
              <a:solidFill>
                <a:schemeClr val="bg1"/>
              </a:solidFill>
              <a:latin typeface="+mj-lt"/>
            </a:endParaRPr>
          </a:p>
          <a:p>
            <a:pPr algn="ctr"/>
            <a:r>
              <a:rPr lang="en-US" sz="1600" b="1" dirty="0">
                <a:solidFill>
                  <a:schemeClr val="bg1"/>
                </a:solidFill>
                <a:latin typeface="+mj-lt"/>
              </a:rPr>
              <a:t>Client  Background</a:t>
            </a:r>
          </a:p>
        </p:txBody>
      </p:sp>
      <p:sp>
        <p:nvSpPr>
          <p:cNvPr id="9" name="Title 1">
            <a:extLst>
              <a:ext uri="{FF2B5EF4-FFF2-40B4-BE49-F238E27FC236}">
                <a16:creationId xmlns:a16="http://schemas.microsoft.com/office/drawing/2014/main" id="{5F625997-BA67-4F3A-07A4-75ED7BB58121}"/>
              </a:ext>
            </a:extLst>
          </p:cNvPr>
          <p:cNvSpPr>
            <a:spLocks noGrp="1"/>
          </p:cNvSpPr>
          <p:nvPr>
            <p:ph type="title"/>
          </p:nvPr>
        </p:nvSpPr>
        <p:spPr>
          <a:xfrm>
            <a:off x="314697" y="581772"/>
            <a:ext cx="11453750" cy="475132"/>
          </a:xfrm>
        </p:spPr>
        <p:txBody>
          <a:bodyPr>
            <a:normAutofit/>
          </a:bodyPr>
          <a:lstStyle/>
          <a:p>
            <a:r>
              <a:rPr lang="en-US" sz="2400" dirty="0"/>
              <a:t>Project Idea</a:t>
            </a:r>
          </a:p>
        </p:txBody>
      </p:sp>
      <p:pic>
        <p:nvPicPr>
          <p:cNvPr id="11" name="Graphic 10" descr="Customer review with solid fill">
            <a:extLst>
              <a:ext uri="{FF2B5EF4-FFF2-40B4-BE49-F238E27FC236}">
                <a16:creationId xmlns:a16="http://schemas.microsoft.com/office/drawing/2014/main" id="{7255A483-81EA-6A0D-DFE2-989EF063896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00887" y="1334632"/>
            <a:ext cx="882944" cy="882944"/>
          </a:xfrm>
          <a:prstGeom prst="rect">
            <a:avLst/>
          </a:prstGeom>
        </p:spPr>
      </p:pic>
    </p:spTree>
    <p:extLst>
      <p:ext uri="{BB962C8B-B14F-4D97-AF65-F5344CB8AC3E}">
        <p14:creationId xmlns:p14="http://schemas.microsoft.com/office/powerpoint/2010/main" val="18293850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6707A46-F422-E4B6-D970-F42A42E1547C}"/>
              </a:ext>
            </a:extLst>
          </p:cNvPr>
          <p:cNvSpPr>
            <a:spLocks noGrp="1"/>
          </p:cNvSpPr>
          <p:nvPr>
            <p:ph type="title"/>
          </p:nvPr>
        </p:nvSpPr>
        <p:spPr>
          <a:xfrm>
            <a:off x="314697" y="581772"/>
            <a:ext cx="11453750" cy="475132"/>
          </a:xfrm>
        </p:spPr>
        <p:txBody>
          <a:bodyPr>
            <a:normAutofit/>
          </a:bodyPr>
          <a:lstStyle/>
          <a:p>
            <a:r>
              <a:rPr lang="en-US" sz="2400" dirty="0"/>
              <a:t>Dataset and methodology</a:t>
            </a:r>
          </a:p>
        </p:txBody>
      </p:sp>
      <p:sp>
        <p:nvSpPr>
          <p:cNvPr id="6" name="TextBox 5">
            <a:extLst>
              <a:ext uri="{FF2B5EF4-FFF2-40B4-BE49-F238E27FC236}">
                <a16:creationId xmlns:a16="http://schemas.microsoft.com/office/drawing/2014/main" id="{3794467B-B0B6-9AEF-EA86-DAE9BA155D54}"/>
              </a:ext>
            </a:extLst>
          </p:cNvPr>
          <p:cNvSpPr txBox="1"/>
          <p:nvPr/>
        </p:nvSpPr>
        <p:spPr>
          <a:xfrm>
            <a:off x="193513" y="1682245"/>
            <a:ext cx="7022179" cy="4682119"/>
          </a:xfrm>
          <a:prstGeom prst="rect">
            <a:avLst/>
          </a:prstGeom>
          <a:noFill/>
          <a:ln>
            <a:solidFill>
              <a:schemeClr val="accent3"/>
            </a:solidFill>
          </a:ln>
        </p:spPr>
        <p:txBody>
          <a:bodyPr wrap="square">
            <a:noAutofit/>
          </a:bodyPr>
          <a:lstStyle/>
          <a:p>
            <a:pPr algn="l">
              <a:buFont typeface="Arial" panose="020B0604020202020204" pitchFamily="34" charset="0"/>
              <a:buChar char="•"/>
            </a:pPr>
            <a:r>
              <a:rPr lang="en-US" sz="1400" b="1" i="0" u="none" strike="noStrike" dirty="0">
                <a:solidFill>
                  <a:srgbClr val="374151"/>
                </a:solidFill>
                <a:effectLst/>
              </a:rPr>
              <a:t>A Glimpse into Customer Behavior:</a:t>
            </a:r>
            <a:r>
              <a:rPr lang="en-US" sz="1400" b="0" i="0" u="none" strike="noStrike" dirty="0">
                <a:solidFill>
                  <a:srgbClr val="374151"/>
                </a:solidFill>
                <a:effectLst/>
              </a:rPr>
              <a:t> The dataset offers a window into the shopping habits of customers, comprising over 3 million grocery orders from more than 200,000 Instacart users.</a:t>
            </a:r>
          </a:p>
          <a:p>
            <a:pPr algn="l"/>
            <a:endParaRPr lang="en-US" sz="1400" b="0" i="0" u="none" strike="noStrike" dirty="0">
              <a:solidFill>
                <a:srgbClr val="374151"/>
              </a:solidFill>
              <a:effectLst/>
            </a:endParaRPr>
          </a:p>
          <a:p>
            <a:pPr algn="l">
              <a:buFont typeface="Arial" panose="020B0604020202020204" pitchFamily="34" charset="0"/>
              <a:buChar char="•"/>
            </a:pPr>
            <a:r>
              <a:rPr lang="en-US" sz="1400" b="1" i="0" u="none" strike="noStrike" dirty="0">
                <a:solidFill>
                  <a:srgbClr val="374151"/>
                </a:solidFill>
                <a:effectLst/>
              </a:rPr>
              <a:t>Forecasting Future Baskets:</a:t>
            </a:r>
            <a:r>
              <a:rPr lang="en-US" sz="1400" b="0" i="0" u="none" strike="noStrike" dirty="0">
                <a:solidFill>
                  <a:srgbClr val="374151"/>
                </a:solidFill>
                <a:effectLst/>
              </a:rPr>
              <a:t> This dataset  will help us to predict the products that will find their way into a user's next order, making it a prized resource for predictive analytics.</a:t>
            </a:r>
          </a:p>
          <a:p>
            <a:pPr algn="l"/>
            <a:endParaRPr lang="en-US" sz="1400" b="0" i="0" u="none" strike="noStrike" dirty="0">
              <a:solidFill>
                <a:srgbClr val="374151"/>
              </a:solidFill>
              <a:effectLst/>
            </a:endParaRPr>
          </a:p>
          <a:p>
            <a:pPr algn="l">
              <a:buFont typeface="Arial" panose="020B0604020202020204" pitchFamily="34" charset="0"/>
              <a:buChar char="•"/>
            </a:pPr>
            <a:r>
              <a:rPr lang="en-US" sz="1400" b="1" i="0" u="none" strike="noStrike" dirty="0">
                <a:solidFill>
                  <a:srgbClr val="374151"/>
                </a:solidFill>
                <a:effectLst/>
              </a:rPr>
              <a:t>Rich in Detail:</a:t>
            </a:r>
            <a:r>
              <a:rPr lang="en-US" sz="1400" b="0" i="0" u="none" strike="noStrike" dirty="0">
                <a:solidFill>
                  <a:srgbClr val="374151"/>
                </a:solidFill>
                <a:effectLst/>
              </a:rPr>
              <a:t> For each user, this dataset provides a rich source of information, including between 4 and 100 of their orders. It invites exploration of the intricate sequences of products </a:t>
            </a:r>
            <a:r>
              <a:rPr lang="en-US" sz="1400" dirty="0"/>
              <a:t>purchased</a:t>
            </a:r>
            <a:r>
              <a:rPr lang="en-US" sz="1400" b="0" i="0" u="none" strike="noStrike" dirty="0">
                <a:solidFill>
                  <a:srgbClr val="374151"/>
                </a:solidFill>
                <a:effectLst/>
              </a:rPr>
              <a:t> in each order.</a:t>
            </a:r>
          </a:p>
          <a:p>
            <a:pPr algn="l"/>
            <a:endParaRPr lang="en-US" sz="1400" b="0" i="0" u="none" strike="noStrike" dirty="0">
              <a:solidFill>
                <a:srgbClr val="374151"/>
              </a:solidFill>
              <a:effectLst/>
            </a:endParaRPr>
          </a:p>
          <a:p>
            <a:pPr algn="l">
              <a:buFont typeface="Arial" panose="020B0604020202020204" pitchFamily="34" charset="0"/>
              <a:buChar char="•"/>
            </a:pPr>
            <a:r>
              <a:rPr lang="en-US" sz="1400" b="1" i="0" u="none" strike="noStrike" dirty="0">
                <a:solidFill>
                  <a:srgbClr val="374151"/>
                </a:solidFill>
                <a:effectLst/>
              </a:rPr>
              <a:t>Time as a Dimension:</a:t>
            </a:r>
            <a:r>
              <a:rPr lang="en-US" sz="1400" b="0" i="0" u="none" strike="noStrike" dirty="0">
                <a:solidFill>
                  <a:srgbClr val="374151"/>
                </a:solidFill>
                <a:effectLst/>
              </a:rPr>
              <a:t> Beyond products, it provides insights into the temporal dimension, revealing when orders were placed down to the week and hour. It also offers an understanding of the time intervals between orders.</a:t>
            </a:r>
          </a:p>
          <a:p>
            <a:pPr algn="l"/>
            <a:endParaRPr lang="en-US" sz="1400" b="0" i="0" u="none" strike="noStrike" dirty="0">
              <a:solidFill>
                <a:srgbClr val="374151"/>
              </a:solidFill>
              <a:effectLst/>
            </a:endParaRPr>
          </a:p>
          <a:p>
            <a:pPr algn="l">
              <a:buFont typeface="Arial" panose="020B0604020202020204" pitchFamily="34" charset="0"/>
              <a:buChar char="•"/>
            </a:pPr>
            <a:r>
              <a:rPr lang="en-US" sz="1400" b="1" i="0" u="none" strike="noStrike" dirty="0">
                <a:solidFill>
                  <a:srgbClr val="374151"/>
                </a:solidFill>
                <a:effectLst/>
              </a:rPr>
              <a:t>Exploration and Analysis:</a:t>
            </a:r>
            <a:r>
              <a:rPr lang="en-US" sz="1400" b="0" i="0" u="none" strike="noStrike" dirty="0">
                <a:solidFill>
                  <a:srgbClr val="374151"/>
                </a:solidFill>
                <a:effectLst/>
              </a:rPr>
              <a:t> This dataset presents an opportunity to uncover fascinating patterns and trends in grocery shopping behavior. A few important questions would be like, "Which product is most likely to be ordered late at night?” and many more..</a:t>
            </a:r>
          </a:p>
        </p:txBody>
      </p:sp>
      <p:sp>
        <p:nvSpPr>
          <p:cNvPr id="7" name="TextBox 6">
            <a:extLst>
              <a:ext uri="{FF2B5EF4-FFF2-40B4-BE49-F238E27FC236}">
                <a16:creationId xmlns:a16="http://schemas.microsoft.com/office/drawing/2014/main" id="{943B1E8A-75D1-24FE-0928-0BA80CE6DCEE}"/>
              </a:ext>
            </a:extLst>
          </p:cNvPr>
          <p:cNvSpPr txBox="1"/>
          <p:nvPr/>
        </p:nvSpPr>
        <p:spPr>
          <a:xfrm>
            <a:off x="193513" y="1224777"/>
            <a:ext cx="7022179" cy="369332"/>
          </a:xfrm>
          <a:prstGeom prst="rect">
            <a:avLst/>
          </a:prstGeom>
          <a:solidFill>
            <a:schemeClr val="accent1">
              <a:lumMod val="20000"/>
              <a:lumOff val="80000"/>
            </a:schemeClr>
          </a:solidFill>
          <a:ln>
            <a:solidFill>
              <a:schemeClr val="accent1"/>
            </a:solidFill>
          </a:ln>
        </p:spPr>
        <p:txBody>
          <a:bodyPr wrap="none" rtlCol="0">
            <a:spAutoFit/>
          </a:bodyPr>
          <a:lstStyle/>
          <a:p>
            <a:r>
              <a:rPr lang="en-US" b="1" dirty="0"/>
              <a:t>Link</a:t>
            </a:r>
            <a:r>
              <a:rPr lang="en-US" dirty="0"/>
              <a:t> : </a:t>
            </a:r>
            <a:r>
              <a:rPr lang="en-US" sz="1400" dirty="0">
                <a:hlinkClick r:id="rId2"/>
              </a:rPr>
              <a:t>https://www.kaggle.com/competitions/instacart-market-basket-analysis/data</a:t>
            </a:r>
            <a:endParaRPr lang="en-US" dirty="0"/>
          </a:p>
        </p:txBody>
      </p:sp>
      <p:sp>
        <p:nvSpPr>
          <p:cNvPr id="9" name="TextBox 8">
            <a:extLst>
              <a:ext uri="{FF2B5EF4-FFF2-40B4-BE49-F238E27FC236}">
                <a16:creationId xmlns:a16="http://schemas.microsoft.com/office/drawing/2014/main" id="{BA229515-3FD0-6769-9E55-1A9FA0657672}"/>
              </a:ext>
            </a:extLst>
          </p:cNvPr>
          <p:cNvSpPr txBox="1"/>
          <p:nvPr/>
        </p:nvSpPr>
        <p:spPr>
          <a:xfrm>
            <a:off x="9088179" y="1224777"/>
            <a:ext cx="1715534" cy="369332"/>
          </a:xfrm>
          <a:prstGeom prst="rect">
            <a:avLst/>
          </a:prstGeom>
          <a:solidFill>
            <a:schemeClr val="accent1">
              <a:lumMod val="20000"/>
              <a:lumOff val="80000"/>
            </a:schemeClr>
          </a:solidFill>
          <a:ln>
            <a:solidFill>
              <a:schemeClr val="accent1"/>
            </a:solidFill>
          </a:ln>
        </p:spPr>
        <p:txBody>
          <a:bodyPr wrap="none" rtlCol="0">
            <a:spAutoFit/>
          </a:bodyPr>
          <a:lstStyle/>
          <a:p>
            <a:r>
              <a:rPr lang="en-US" b="1" dirty="0"/>
              <a:t>Methodology</a:t>
            </a:r>
          </a:p>
        </p:txBody>
      </p:sp>
      <p:sp>
        <p:nvSpPr>
          <p:cNvPr id="10" name="TextBox 9">
            <a:extLst>
              <a:ext uri="{FF2B5EF4-FFF2-40B4-BE49-F238E27FC236}">
                <a16:creationId xmlns:a16="http://schemas.microsoft.com/office/drawing/2014/main" id="{6F606146-9FE0-3FC4-29FF-95875B244A8E}"/>
              </a:ext>
            </a:extLst>
          </p:cNvPr>
          <p:cNvSpPr txBox="1">
            <a:spLocks/>
          </p:cNvSpPr>
          <p:nvPr/>
        </p:nvSpPr>
        <p:spPr>
          <a:xfrm>
            <a:off x="7813036" y="1682245"/>
            <a:ext cx="4185451" cy="4682119"/>
          </a:xfrm>
          <a:prstGeom prst="rect">
            <a:avLst/>
          </a:prstGeom>
          <a:noFill/>
          <a:ln>
            <a:solidFill>
              <a:schemeClr val="accent3"/>
            </a:solidFill>
          </a:ln>
        </p:spPr>
        <p:txBody>
          <a:bodyPr wrap="square">
            <a:noAutofit/>
          </a:bodyPr>
          <a:lstStyle/>
          <a:p>
            <a:pPr algn="l">
              <a:buFont typeface="Arial" panose="020B0604020202020204" pitchFamily="34" charset="0"/>
              <a:buChar char="•"/>
            </a:pPr>
            <a:endParaRPr lang="en-US" sz="1400" b="0" i="0" u="none" strike="noStrike" dirty="0">
              <a:solidFill>
                <a:srgbClr val="374151"/>
              </a:solidFill>
              <a:effectLst/>
            </a:endParaRPr>
          </a:p>
        </p:txBody>
      </p:sp>
      <p:sp>
        <p:nvSpPr>
          <p:cNvPr id="11" name="Oval 10">
            <a:extLst>
              <a:ext uri="{FF2B5EF4-FFF2-40B4-BE49-F238E27FC236}">
                <a16:creationId xmlns:a16="http://schemas.microsoft.com/office/drawing/2014/main" id="{73EC999C-4A13-431E-8B3F-9912FFC871B0}"/>
              </a:ext>
            </a:extLst>
          </p:cNvPr>
          <p:cNvSpPr/>
          <p:nvPr/>
        </p:nvSpPr>
        <p:spPr>
          <a:xfrm>
            <a:off x="7943094" y="1721508"/>
            <a:ext cx="1707614" cy="161221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i="0" u="none" strike="noStrike" dirty="0">
                <a:solidFill>
                  <a:schemeClr val="bg1"/>
                </a:solidFill>
                <a:effectLst/>
                <a:latin typeface="Söhne"/>
              </a:rPr>
              <a:t>Association Rule Mining (Apriori or FP-Growth)</a:t>
            </a:r>
            <a:endParaRPr lang="en-US" sz="1200" dirty="0">
              <a:solidFill>
                <a:schemeClr val="bg1"/>
              </a:solidFill>
            </a:endParaRPr>
          </a:p>
        </p:txBody>
      </p:sp>
      <p:sp>
        <p:nvSpPr>
          <p:cNvPr id="12" name="Oval 11">
            <a:extLst>
              <a:ext uri="{FF2B5EF4-FFF2-40B4-BE49-F238E27FC236}">
                <a16:creationId xmlns:a16="http://schemas.microsoft.com/office/drawing/2014/main" id="{80944C8B-5601-C18D-2975-865C26F3C5D3}"/>
              </a:ext>
            </a:extLst>
          </p:cNvPr>
          <p:cNvSpPr/>
          <p:nvPr/>
        </p:nvSpPr>
        <p:spPr>
          <a:xfrm>
            <a:off x="10248052" y="1721508"/>
            <a:ext cx="1707614" cy="161221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i="0" u="none" strike="noStrike" dirty="0">
                <a:solidFill>
                  <a:schemeClr val="bg1"/>
                </a:solidFill>
                <a:effectLst/>
                <a:latin typeface="Arial" panose="020B0604020202020204" pitchFamily="34" charset="0"/>
              </a:rPr>
              <a:t>Sequential Pattern Mining</a:t>
            </a:r>
            <a:endParaRPr lang="en-US" sz="1200" dirty="0">
              <a:solidFill>
                <a:schemeClr val="bg1"/>
              </a:solidFill>
            </a:endParaRPr>
          </a:p>
        </p:txBody>
      </p:sp>
      <p:sp>
        <p:nvSpPr>
          <p:cNvPr id="13" name="Oval 12">
            <a:extLst>
              <a:ext uri="{FF2B5EF4-FFF2-40B4-BE49-F238E27FC236}">
                <a16:creationId xmlns:a16="http://schemas.microsoft.com/office/drawing/2014/main" id="{5A307CE7-85DB-2CD1-68C3-29FBC32E5BCE}"/>
              </a:ext>
            </a:extLst>
          </p:cNvPr>
          <p:cNvSpPr/>
          <p:nvPr/>
        </p:nvSpPr>
        <p:spPr>
          <a:xfrm>
            <a:off x="7943094" y="4655884"/>
            <a:ext cx="1707614" cy="161221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i="0" u="none" strike="noStrike" dirty="0">
                <a:solidFill>
                  <a:schemeClr val="bg1"/>
                </a:solidFill>
                <a:effectLst/>
                <a:latin typeface="Arial" panose="020B0604020202020204" pitchFamily="34" charset="0"/>
              </a:rPr>
              <a:t>Time Series Analysis</a:t>
            </a:r>
            <a:endParaRPr lang="en-US" sz="1200" dirty="0">
              <a:solidFill>
                <a:schemeClr val="bg1"/>
              </a:solidFill>
            </a:endParaRPr>
          </a:p>
        </p:txBody>
      </p:sp>
      <p:sp>
        <p:nvSpPr>
          <p:cNvPr id="14" name="Oval 13">
            <a:extLst>
              <a:ext uri="{FF2B5EF4-FFF2-40B4-BE49-F238E27FC236}">
                <a16:creationId xmlns:a16="http://schemas.microsoft.com/office/drawing/2014/main" id="{DB1A770B-16FE-556D-5A76-10CEB9D220E3}"/>
              </a:ext>
            </a:extLst>
          </p:cNvPr>
          <p:cNvSpPr/>
          <p:nvPr/>
        </p:nvSpPr>
        <p:spPr>
          <a:xfrm>
            <a:off x="10248052" y="4655884"/>
            <a:ext cx="1707614" cy="161221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i="0" u="none" strike="noStrike" dirty="0">
                <a:solidFill>
                  <a:schemeClr val="bg1"/>
                </a:solidFill>
                <a:effectLst/>
                <a:latin typeface="Arial" panose="020B0604020202020204" pitchFamily="34" charset="0"/>
              </a:rPr>
              <a:t>Customer Segmentation (RFM Analysis)</a:t>
            </a:r>
            <a:endParaRPr lang="en-US" sz="1200" dirty="0">
              <a:solidFill>
                <a:schemeClr val="bg1"/>
              </a:solidFill>
            </a:endParaRPr>
          </a:p>
        </p:txBody>
      </p:sp>
      <p:sp>
        <p:nvSpPr>
          <p:cNvPr id="15" name="Oval 14">
            <a:extLst>
              <a:ext uri="{FF2B5EF4-FFF2-40B4-BE49-F238E27FC236}">
                <a16:creationId xmlns:a16="http://schemas.microsoft.com/office/drawing/2014/main" id="{D8BBB2F7-18D0-4605-E0D7-4C49B7E0229A}"/>
              </a:ext>
            </a:extLst>
          </p:cNvPr>
          <p:cNvSpPr/>
          <p:nvPr/>
        </p:nvSpPr>
        <p:spPr>
          <a:xfrm>
            <a:off x="9108596" y="3192902"/>
            <a:ext cx="1707614" cy="161221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i="0" u="none" strike="noStrike" dirty="0">
                <a:solidFill>
                  <a:schemeClr val="bg1"/>
                </a:solidFill>
                <a:effectLst/>
                <a:latin typeface="Arial" panose="020B0604020202020204" pitchFamily="34" charset="0"/>
              </a:rPr>
              <a:t>Clustering &amp;</a:t>
            </a:r>
          </a:p>
          <a:p>
            <a:pPr algn="ctr"/>
            <a:r>
              <a:rPr lang="en-US" sz="1200" b="1" i="0" u="none" strike="noStrike" dirty="0">
                <a:solidFill>
                  <a:schemeClr val="bg1"/>
                </a:solidFill>
                <a:effectLst/>
                <a:latin typeface="Arial" panose="020B0604020202020204" pitchFamily="34" charset="0"/>
              </a:rPr>
              <a:t>Customer Segmentation (RFM Analysis)</a:t>
            </a:r>
            <a:endParaRPr lang="en-US" sz="1200" dirty="0">
              <a:solidFill>
                <a:schemeClr val="bg1"/>
              </a:solidFill>
            </a:endParaRPr>
          </a:p>
        </p:txBody>
      </p:sp>
    </p:spTree>
    <p:extLst>
      <p:ext uri="{BB962C8B-B14F-4D97-AF65-F5344CB8AC3E}">
        <p14:creationId xmlns:p14="http://schemas.microsoft.com/office/powerpoint/2010/main" val="30795095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233105F-E96C-F147-777E-9015089ECD7C}"/>
              </a:ext>
            </a:extLst>
          </p:cNvPr>
          <p:cNvSpPr txBox="1">
            <a:spLocks/>
          </p:cNvSpPr>
          <p:nvPr/>
        </p:nvSpPr>
        <p:spPr>
          <a:xfrm>
            <a:off x="314697" y="581772"/>
            <a:ext cx="11453750" cy="475132"/>
          </a:xfrm>
          <a:prstGeom prst="rect">
            <a:avLst/>
          </a:prstGeom>
        </p:spPr>
        <p:txBody>
          <a:bodyPr vert="horz" lIns="0" tIns="0" rIns="0" bIns="0" rtlCol="0" anchor="b">
            <a:normAutofit/>
          </a:bodyPr>
          <a:lstStyle>
            <a:lvl1pPr algn="l" defTabSz="914400" rtl="0" eaLnBrk="1" latinLnBrk="0" hangingPunct="1">
              <a:lnSpc>
                <a:spcPct val="100000"/>
              </a:lnSpc>
              <a:spcBef>
                <a:spcPct val="0"/>
              </a:spcBef>
              <a:buNone/>
              <a:defRPr sz="3600" b="1" i="0" kern="1200" cap="all" spc="700" baseline="0">
                <a:solidFill>
                  <a:schemeClr val="tx1"/>
                </a:solidFill>
                <a:latin typeface="+mj-lt"/>
                <a:ea typeface="+mj-ea"/>
                <a:cs typeface="+mj-cs"/>
              </a:defRPr>
            </a:lvl1pPr>
          </a:lstStyle>
          <a:p>
            <a:r>
              <a:rPr lang="en-US" sz="2400" dirty="0"/>
              <a:t>Team Behind this</a:t>
            </a:r>
          </a:p>
        </p:txBody>
      </p:sp>
      <p:pic>
        <p:nvPicPr>
          <p:cNvPr id="7" name="Picture 6">
            <a:extLst>
              <a:ext uri="{FF2B5EF4-FFF2-40B4-BE49-F238E27FC236}">
                <a16:creationId xmlns:a16="http://schemas.microsoft.com/office/drawing/2014/main" id="{246734BE-C215-A013-FA65-A1DCE5C1F055}"/>
              </a:ext>
            </a:extLst>
          </p:cNvPr>
          <p:cNvPicPr>
            <a:picLocks noChangeAspect="1"/>
          </p:cNvPicPr>
          <p:nvPr/>
        </p:nvPicPr>
        <p:blipFill>
          <a:blip r:embed="rId2"/>
          <a:stretch>
            <a:fillRect/>
          </a:stretch>
        </p:blipFill>
        <p:spPr>
          <a:xfrm>
            <a:off x="187531" y="1693954"/>
            <a:ext cx="2116282" cy="214209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8" name="Picture 7">
            <a:extLst>
              <a:ext uri="{FF2B5EF4-FFF2-40B4-BE49-F238E27FC236}">
                <a16:creationId xmlns:a16="http://schemas.microsoft.com/office/drawing/2014/main" id="{E92F3ED3-76C1-A7D2-3ED0-103369C64D75}"/>
              </a:ext>
            </a:extLst>
          </p:cNvPr>
          <p:cNvPicPr>
            <a:picLocks noChangeAspect="1"/>
          </p:cNvPicPr>
          <p:nvPr/>
        </p:nvPicPr>
        <p:blipFill>
          <a:blip r:embed="rId3"/>
          <a:stretch>
            <a:fillRect/>
          </a:stretch>
        </p:blipFill>
        <p:spPr>
          <a:xfrm>
            <a:off x="2572009" y="1693954"/>
            <a:ext cx="2090474" cy="214209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0" name="Picture 9">
            <a:extLst>
              <a:ext uri="{FF2B5EF4-FFF2-40B4-BE49-F238E27FC236}">
                <a16:creationId xmlns:a16="http://schemas.microsoft.com/office/drawing/2014/main" id="{DECD6C10-D439-DCF0-F357-9D997E0B9A98}"/>
              </a:ext>
            </a:extLst>
          </p:cNvPr>
          <p:cNvPicPr>
            <a:picLocks noChangeAspect="1"/>
          </p:cNvPicPr>
          <p:nvPr/>
        </p:nvPicPr>
        <p:blipFill>
          <a:blip r:embed="rId4"/>
          <a:stretch>
            <a:fillRect/>
          </a:stretch>
        </p:blipFill>
        <p:spPr>
          <a:xfrm>
            <a:off x="4930679" y="1680837"/>
            <a:ext cx="2244466" cy="2168324"/>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1" name="Picture 10">
            <a:extLst>
              <a:ext uri="{FF2B5EF4-FFF2-40B4-BE49-F238E27FC236}">
                <a16:creationId xmlns:a16="http://schemas.microsoft.com/office/drawing/2014/main" id="{DEEDDD50-30D2-8A09-0B51-648ACFC3F546}"/>
              </a:ext>
            </a:extLst>
          </p:cNvPr>
          <p:cNvPicPr>
            <a:picLocks noChangeAspect="1"/>
          </p:cNvPicPr>
          <p:nvPr/>
        </p:nvPicPr>
        <p:blipFill>
          <a:blip r:embed="rId5"/>
          <a:stretch>
            <a:fillRect/>
          </a:stretch>
        </p:blipFill>
        <p:spPr>
          <a:xfrm>
            <a:off x="7443341" y="1680838"/>
            <a:ext cx="2116283" cy="216832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5" name="TextBox 14">
            <a:extLst>
              <a:ext uri="{FF2B5EF4-FFF2-40B4-BE49-F238E27FC236}">
                <a16:creationId xmlns:a16="http://schemas.microsoft.com/office/drawing/2014/main" id="{547B178D-19A9-D165-1242-C146BB6CB2CA}"/>
              </a:ext>
            </a:extLst>
          </p:cNvPr>
          <p:cNvSpPr txBox="1"/>
          <p:nvPr/>
        </p:nvSpPr>
        <p:spPr>
          <a:xfrm>
            <a:off x="251114" y="4892633"/>
            <a:ext cx="1989116" cy="307777"/>
          </a:xfrm>
          <a:prstGeom prst="rect">
            <a:avLst/>
          </a:prstGeom>
          <a:noFill/>
        </p:spPr>
        <p:txBody>
          <a:bodyPr wrap="square" rtlCol="0">
            <a:spAutoFit/>
          </a:bodyPr>
          <a:lstStyle/>
          <a:p>
            <a:pPr algn="ctr"/>
            <a:r>
              <a:rPr lang="en-US" sz="1400" b="1" dirty="0"/>
              <a:t>Barnana Ganguly</a:t>
            </a:r>
          </a:p>
        </p:txBody>
      </p:sp>
      <p:sp>
        <p:nvSpPr>
          <p:cNvPr id="16" name="TextBox 15">
            <a:extLst>
              <a:ext uri="{FF2B5EF4-FFF2-40B4-BE49-F238E27FC236}">
                <a16:creationId xmlns:a16="http://schemas.microsoft.com/office/drawing/2014/main" id="{EA7401C5-0983-AB35-1D1B-D0FFF78D6912}"/>
              </a:ext>
            </a:extLst>
          </p:cNvPr>
          <p:cNvSpPr txBox="1"/>
          <p:nvPr/>
        </p:nvSpPr>
        <p:spPr>
          <a:xfrm>
            <a:off x="2596707" y="4892633"/>
            <a:ext cx="1989116" cy="307777"/>
          </a:xfrm>
          <a:prstGeom prst="rect">
            <a:avLst/>
          </a:prstGeom>
          <a:noFill/>
        </p:spPr>
        <p:txBody>
          <a:bodyPr wrap="square" rtlCol="0">
            <a:spAutoFit/>
          </a:bodyPr>
          <a:lstStyle/>
          <a:p>
            <a:pPr algn="ctr"/>
            <a:r>
              <a:rPr lang="en-US" sz="1400" b="1" dirty="0"/>
              <a:t>Dinesh Bandaru</a:t>
            </a:r>
          </a:p>
        </p:txBody>
      </p:sp>
      <p:sp>
        <p:nvSpPr>
          <p:cNvPr id="17" name="TextBox 16">
            <a:extLst>
              <a:ext uri="{FF2B5EF4-FFF2-40B4-BE49-F238E27FC236}">
                <a16:creationId xmlns:a16="http://schemas.microsoft.com/office/drawing/2014/main" id="{E18102B8-B9D1-33B3-D73F-37E648F451AF}"/>
              </a:ext>
            </a:extLst>
          </p:cNvPr>
          <p:cNvSpPr txBox="1"/>
          <p:nvPr/>
        </p:nvSpPr>
        <p:spPr>
          <a:xfrm>
            <a:off x="5047013" y="4892632"/>
            <a:ext cx="1989116" cy="307777"/>
          </a:xfrm>
          <a:prstGeom prst="rect">
            <a:avLst/>
          </a:prstGeom>
          <a:noFill/>
        </p:spPr>
        <p:txBody>
          <a:bodyPr wrap="square" rtlCol="0">
            <a:spAutoFit/>
          </a:bodyPr>
          <a:lstStyle/>
          <a:p>
            <a:pPr algn="ctr"/>
            <a:r>
              <a:rPr lang="en-US" sz="1400" b="1" dirty="0"/>
              <a:t>Aditya Kumar</a:t>
            </a:r>
          </a:p>
        </p:txBody>
      </p:sp>
      <p:sp>
        <p:nvSpPr>
          <p:cNvPr id="18" name="TextBox 17">
            <a:extLst>
              <a:ext uri="{FF2B5EF4-FFF2-40B4-BE49-F238E27FC236}">
                <a16:creationId xmlns:a16="http://schemas.microsoft.com/office/drawing/2014/main" id="{9A7A3187-6AE3-9E28-7776-18E61CD83E9B}"/>
              </a:ext>
            </a:extLst>
          </p:cNvPr>
          <p:cNvSpPr txBox="1"/>
          <p:nvPr/>
        </p:nvSpPr>
        <p:spPr>
          <a:xfrm>
            <a:off x="7510224" y="4892632"/>
            <a:ext cx="1989116" cy="307777"/>
          </a:xfrm>
          <a:prstGeom prst="rect">
            <a:avLst/>
          </a:prstGeom>
          <a:noFill/>
        </p:spPr>
        <p:txBody>
          <a:bodyPr wrap="square" rtlCol="0">
            <a:spAutoFit/>
          </a:bodyPr>
          <a:lstStyle/>
          <a:p>
            <a:pPr algn="ctr"/>
            <a:r>
              <a:rPr lang="en-US" sz="1400" b="1" dirty="0"/>
              <a:t>Mansi Sharma</a:t>
            </a:r>
          </a:p>
        </p:txBody>
      </p:sp>
      <p:sp>
        <p:nvSpPr>
          <p:cNvPr id="19" name="TextBox 18">
            <a:extLst>
              <a:ext uri="{FF2B5EF4-FFF2-40B4-BE49-F238E27FC236}">
                <a16:creationId xmlns:a16="http://schemas.microsoft.com/office/drawing/2014/main" id="{C73493DE-E0B7-8BE9-94B7-4CE3AAA85ADA}"/>
              </a:ext>
            </a:extLst>
          </p:cNvPr>
          <p:cNvSpPr txBox="1"/>
          <p:nvPr/>
        </p:nvSpPr>
        <p:spPr>
          <a:xfrm>
            <a:off x="9951769" y="4892632"/>
            <a:ext cx="1989116" cy="307777"/>
          </a:xfrm>
          <a:prstGeom prst="rect">
            <a:avLst/>
          </a:prstGeom>
          <a:noFill/>
        </p:spPr>
        <p:txBody>
          <a:bodyPr wrap="square" rtlCol="0">
            <a:spAutoFit/>
          </a:bodyPr>
          <a:lstStyle/>
          <a:p>
            <a:pPr algn="ctr"/>
            <a:r>
              <a:rPr lang="en-US" sz="1400" b="1" dirty="0"/>
              <a:t>Abhijeet Anil</a:t>
            </a:r>
          </a:p>
        </p:txBody>
      </p:sp>
      <p:pic>
        <p:nvPicPr>
          <p:cNvPr id="21" name="Picture 20">
            <a:extLst>
              <a:ext uri="{FF2B5EF4-FFF2-40B4-BE49-F238E27FC236}">
                <a16:creationId xmlns:a16="http://schemas.microsoft.com/office/drawing/2014/main" id="{9CACC06B-8B55-97A7-A5AE-E251FCDE5ACD}"/>
              </a:ext>
            </a:extLst>
          </p:cNvPr>
          <p:cNvPicPr>
            <a:picLocks noChangeAspect="1"/>
          </p:cNvPicPr>
          <p:nvPr/>
        </p:nvPicPr>
        <p:blipFill>
          <a:blip r:embed="rId6"/>
          <a:stretch>
            <a:fillRect/>
          </a:stretch>
        </p:blipFill>
        <p:spPr>
          <a:xfrm>
            <a:off x="9827820" y="1663006"/>
            <a:ext cx="2240231" cy="2203987"/>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2578402314"/>
      </p:ext>
    </p:extLst>
  </p:cSld>
  <p:clrMapOvr>
    <a:masterClrMapping/>
  </p:clrMapOvr>
</p:sld>
</file>

<file path=ppt/theme/theme1.xml><?xml version="1.0" encoding="utf-8"?>
<a:theme xmlns:a="http://schemas.openxmlformats.org/drawingml/2006/main" name="GradientRiseVTI">
  <a:themeElements>
    <a:clrScheme name="AnalogousFromDarkSeedLeftStep">
      <a:dk1>
        <a:srgbClr val="000000"/>
      </a:dk1>
      <a:lt1>
        <a:srgbClr val="FFFFFF"/>
      </a:lt1>
      <a:dk2>
        <a:srgbClr val="1C2031"/>
      </a:dk2>
      <a:lt2>
        <a:srgbClr val="F0F3F1"/>
      </a:lt2>
      <a:accent1>
        <a:srgbClr val="D040B9"/>
      </a:accent1>
      <a:accent2>
        <a:srgbClr val="9A2EBE"/>
      </a:accent2>
      <a:accent3>
        <a:srgbClr val="6F40D0"/>
      </a:accent3>
      <a:accent4>
        <a:srgbClr val="3440C0"/>
      </a:accent4>
      <a:accent5>
        <a:srgbClr val="4088D0"/>
      </a:accent5>
      <a:accent6>
        <a:srgbClr val="2EB3BE"/>
      </a:accent6>
      <a:hlink>
        <a:srgbClr val="3F6ABF"/>
      </a:hlink>
      <a:folHlink>
        <a:srgbClr val="7F7F7F"/>
      </a:folHlink>
    </a:clrScheme>
    <a:fontScheme name="Avenir">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radientRiseVTI" id="{C2FC082F-B444-4222-AF20-78444CCB5722}" vid="{39F213E4-0CBC-40CB-B3F6-8C5562B6B99A}"/>
    </a:ext>
  </a:extLst>
</a:theme>
</file>

<file path=docProps/app.xml><?xml version="1.0" encoding="utf-8"?>
<Properties xmlns="http://schemas.openxmlformats.org/officeDocument/2006/extended-properties" xmlns:vt="http://schemas.openxmlformats.org/officeDocument/2006/docPropsVTypes">
  <TotalTime>4541</TotalTime>
  <Words>463</Words>
  <Application>Microsoft Macintosh PowerPoint</Application>
  <PresentationFormat>Widescreen</PresentationFormat>
  <Paragraphs>39</Paragraphs>
  <Slides>4</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vt:i4>
      </vt:variant>
    </vt:vector>
  </HeadingPairs>
  <TitlesOfParts>
    <vt:vector size="9" baseType="lpstr">
      <vt:lpstr>Arial</vt:lpstr>
      <vt:lpstr>Avenir Next LT Pro</vt:lpstr>
      <vt:lpstr>Söhne</vt:lpstr>
      <vt:lpstr>Wingdings</vt:lpstr>
      <vt:lpstr>GradientRiseVTI</vt:lpstr>
      <vt:lpstr>Instacart Market Intelligence:   Data-driven marketing evolution</vt:lpstr>
      <vt:lpstr>Project Idea</vt:lpstr>
      <vt:lpstr>Dataset and methodology</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Kumar, Aditya</dc:creator>
  <cp:lastModifiedBy>Kumar, Aditya</cp:lastModifiedBy>
  <cp:revision>2</cp:revision>
  <dcterms:created xsi:type="dcterms:W3CDTF">2023-09-21T20:33:36Z</dcterms:created>
  <dcterms:modified xsi:type="dcterms:W3CDTF">2023-09-25T00:15:11Z</dcterms:modified>
</cp:coreProperties>
</file>